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16"/>
  </p:notesMasterIdLst>
  <p:handoutMasterIdLst>
    <p:handoutMasterId r:id="rId17"/>
  </p:handoutMasterIdLst>
  <p:sldIdLst>
    <p:sldId id="256" r:id="rId10"/>
    <p:sldId id="274" r:id="rId11"/>
    <p:sldId id="277" r:id="rId12"/>
    <p:sldId id="278" r:id="rId13"/>
    <p:sldId id="265" r:id="rId14"/>
    <p:sldId id="275" r:id="rId15"/>
  </p:sldIdLst>
  <p:sldSz cx="9144000" cy="6858000" type="screen4x3"/>
  <p:notesSz cx="7099300" cy="10234613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an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6" autoAdjust="0"/>
    <p:restoredTop sz="88527" autoAdjust="0"/>
  </p:normalViewPr>
  <p:slideViewPr>
    <p:cSldViewPr snapToObjects="1">
      <p:cViewPr>
        <p:scale>
          <a:sx n="100" d="100"/>
          <a:sy n="100" d="100"/>
        </p:scale>
        <p:origin x="-1440" y="880"/>
      </p:cViewPr>
      <p:guideLst>
        <p:guide orient="horz" pos="3929"/>
        <p:guide orient="horz" pos="2160"/>
        <p:guide orient="horz" pos="3045"/>
        <p:guide orient="horz" pos="4269"/>
        <p:guide orient="horz" pos="3974"/>
        <p:guide orient="horz" pos="1275"/>
        <p:guide orient="horz" pos="391"/>
        <p:guide orient="horz" pos="482"/>
        <p:guide pos="2880"/>
        <p:guide pos="204"/>
        <p:guide pos="5556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07/05/16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07/05/16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47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leave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remarks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carlo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Foto</a:t>
            </a:r>
            <a:r>
              <a:rPr lang="de-DE" baseline="0" dirty="0"/>
              <a:t> ist auf der rechten Seite, damit wir zeigen können wo das Problem bei </a:t>
            </a:r>
            <a:r>
              <a:rPr lang="de-DE" baseline="0" dirty="0" err="1"/>
              <a:t>Tensorflow</a:t>
            </a:r>
            <a:r>
              <a:rPr lang="de-DE" baseline="0" dirty="0"/>
              <a:t> wo was wir jetzt durch </a:t>
            </a:r>
            <a:r>
              <a:rPr lang="de-DE" baseline="0" dirty="0" err="1"/>
              <a:t>Keras</a:t>
            </a:r>
            <a:r>
              <a:rPr lang="de-DE" baseline="0" dirty="0"/>
              <a:t> behoben haben.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123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20" Type="http://schemas.openxmlformats.org/officeDocument/2006/relationships/image" Target="../media/image13.png"/><Relationship Id="rId21" Type="http://schemas.openxmlformats.org/officeDocument/2006/relationships/image" Target="../media/image14.png"/><Relationship Id="rId22" Type="http://schemas.openxmlformats.org/officeDocument/2006/relationships/image" Target="../media/image15.png"/><Relationship Id="rId23" Type="http://schemas.openxmlformats.org/officeDocument/2006/relationships/image" Target="../media/image16.png"/><Relationship Id="rId24" Type="http://schemas.openxmlformats.org/officeDocument/2006/relationships/image" Target="../media/image17.png"/><Relationship Id="rId25" Type="http://schemas.openxmlformats.org/officeDocument/2006/relationships/image" Target="../media/image7.png"/><Relationship Id="rId10" Type="http://schemas.openxmlformats.org/officeDocument/2006/relationships/tags" Target="../tags/tag12.xml"/><Relationship Id="rId11" Type="http://schemas.openxmlformats.org/officeDocument/2006/relationships/tags" Target="../tags/tag13.xml"/><Relationship Id="rId12" Type="http://schemas.openxmlformats.org/officeDocument/2006/relationships/slideLayout" Target="../slideLayouts/slideLayout68.xml"/><Relationship Id="rId13" Type="http://schemas.openxmlformats.org/officeDocument/2006/relationships/notesSlide" Target="../notesSlides/notesSlide3.xml"/><Relationship Id="rId14" Type="http://schemas.openxmlformats.org/officeDocument/2006/relationships/image" Target="../media/image6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0.png"/><Relationship Id="rId18" Type="http://schemas.openxmlformats.org/officeDocument/2006/relationships/image" Target="../media/image11.png"/><Relationship Id="rId19" Type="http://schemas.openxmlformats.org/officeDocument/2006/relationships/image" Target="../media/image12.pn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tags" Target="../tags/tag8.xml"/><Relationship Id="rId7" Type="http://schemas.openxmlformats.org/officeDocument/2006/relationships/tags" Target="../tags/tag9.xml"/><Relationship Id="rId8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slideLayout" Target="../slideLayouts/slideLayout68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1673412"/>
          </a:xfrm>
        </p:spPr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200" dirty="0"/>
              <a:t>Students: </a:t>
            </a:r>
            <a:r>
              <a:rPr lang="en-GB" sz="1200" i="1" dirty="0"/>
              <a:t>Adrian Schneuwly, Johannes Oswald, Tobias Grundmann</a:t>
            </a: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Joint 3D Scene </a:t>
            </a:r>
            <a:r>
              <a:rPr lang="de-DE" sz="2400" dirty="0" err="1"/>
              <a:t>Reconstruction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Class Segmentation 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Screen Shot 2016-05-06 at 17.27.1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27" y="3573016"/>
            <a:ext cx="6817989" cy="208823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7445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60000"/>
              </a:lnSpc>
            </a:pPr>
            <a:endParaRPr lang="de-DE" sz="1600" b="1" dirty="0" smtClean="0"/>
          </a:p>
          <a:p>
            <a:r>
              <a:rPr lang="de-DE" sz="1400" dirty="0" smtClean="0"/>
              <a:t>Goal</a:t>
            </a:r>
            <a:r>
              <a:rPr lang="de-DE" sz="1400" dirty="0"/>
              <a:t>: </a:t>
            </a:r>
            <a:r>
              <a:rPr lang="de-DE" sz="1400" dirty="0" smtClean="0"/>
              <a:t>Model </a:t>
            </a: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term</a:t>
            </a:r>
            <a:r>
              <a:rPr lang="de-DE" sz="1400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r>
              <a:rPr lang="de-DE" sz="1400" dirty="0" smtClean="0"/>
              <a:t>Recall:</a:t>
            </a:r>
          </a:p>
          <a:p>
            <a:endParaRPr lang="de-DE" sz="1400" dirty="0"/>
          </a:p>
          <a:p>
            <a:pPr>
              <a:lnSpc>
                <a:spcPct val="130000"/>
              </a:lnSpc>
            </a:pPr>
            <a:endParaRPr lang="de-DE" sz="14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only</a:t>
            </a:r>
            <a:r>
              <a:rPr lang="de-DE" sz="1400" dirty="0" smtClean="0"/>
              <a:t> </a:t>
            </a:r>
            <a:r>
              <a:rPr lang="de-DE" sz="1400" dirty="0" err="1" smtClean="0"/>
              <a:t>interested</a:t>
            </a:r>
            <a:r>
              <a:rPr lang="de-DE" sz="1400" dirty="0" smtClean="0"/>
              <a:t> in </a:t>
            </a:r>
            <a:r>
              <a:rPr lang="de-DE" sz="1400" dirty="0" err="1" smtClean="0"/>
              <a:t>transitions</a:t>
            </a:r>
            <a:r>
              <a:rPr lang="de-DE" sz="1400" dirty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 </a:t>
            </a:r>
            <a:r>
              <a:rPr lang="de-DE" sz="1400" dirty="0" err="1" smtClean="0"/>
              <a:t>class</a:t>
            </a:r>
            <a:r>
              <a:rPr lang="de-DE" sz="1400" dirty="0" smtClean="0"/>
              <a:t> </a:t>
            </a:r>
            <a:r>
              <a:rPr lang="de-DE" sz="1400" i="1" dirty="0" smtClean="0"/>
              <a:t>i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smtClean="0"/>
              <a:t>-</a:t>
            </a:r>
            <a:r>
              <a:rPr lang="de-DE" sz="1400" dirty="0" smtClean="0"/>
              <a:t>&gt; happen „</a:t>
            </a:r>
            <a:r>
              <a:rPr lang="de-DE" sz="1400" dirty="0" err="1" smtClean="0"/>
              <a:t>rarely</a:t>
            </a:r>
            <a:r>
              <a:rPr lang="de-DE" sz="1400" dirty="0" smtClean="0"/>
              <a:t>“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depends</a:t>
            </a:r>
            <a:r>
              <a:rPr lang="de-DE" sz="1400" dirty="0"/>
              <a:t> </a:t>
            </a:r>
            <a:r>
              <a:rPr lang="de-DE" sz="1400" dirty="0" smtClean="0"/>
              <a:t>on </a:t>
            </a:r>
            <a:r>
              <a:rPr lang="de-DE" sz="1400" dirty="0" err="1" smtClean="0"/>
              <a:t>change</a:t>
            </a:r>
            <a:r>
              <a:rPr lang="de-DE" sz="1400" dirty="0" smtClean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i="1" dirty="0"/>
              <a:t>i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normal </a:t>
            </a:r>
            <a:r>
              <a:rPr lang="de-DE" sz="1400" i="1" dirty="0" err="1"/>
              <a:t>n</a:t>
            </a:r>
            <a:r>
              <a:rPr lang="de-DE" sz="1400" dirty="0" smtClean="0"/>
              <a:t>   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Transition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classes</a:t>
            </a:r>
            <a:r>
              <a:rPr lang="de-DE" sz="1400" dirty="0" smtClean="0"/>
              <a:t> (Sky,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, </a:t>
            </a:r>
            <a:r>
              <a:rPr lang="de-DE" sz="1400" dirty="0" err="1" smtClean="0"/>
              <a:t>Ground</a:t>
            </a:r>
            <a:r>
              <a:rPr lang="de-DE" sz="1400" dirty="0" smtClean="0"/>
              <a:t>) </a:t>
            </a:r>
            <a:r>
              <a:rPr lang="de-DE" sz="1400" dirty="0" err="1" smtClean="0"/>
              <a:t>correlate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particular</a:t>
            </a:r>
            <a:r>
              <a:rPr lang="de-DE" sz="1400" dirty="0" smtClean="0"/>
              <a:t>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normals</a:t>
            </a:r>
            <a:endParaRPr lang="de-DE" sz="1400" dirty="0" smtClean="0"/>
          </a:p>
          <a:p>
            <a:pPr>
              <a:lnSpc>
                <a:spcPct val="20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50000"/>
              </a:lnSpc>
            </a:pPr>
            <a:endParaRPr lang="de-DE" sz="1400" dirty="0"/>
          </a:p>
          <a:p>
            <a:r>
              <a:rPr lang="de-DE" sz="1400" dirty="0" err="1" smtClean="0"/>
              <a:t>Examples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/>
              <a:t>Sky &lt;-&gt; </a:t>
            </a:r>
            <a:r>
              <a:rPr lang="de-DE" sz="1400" dirty="0" err="1"/>
              <a:t>Ground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 smtClean="0"/>
              <a:t>upwards</a:t>
            </a:r>
            <a:r>
              <a:rPr lang="de-DE" sz="1400" dirty="0" smtClean="0"/>
              <a:t>    /    </a:t>
            </a:r>
            <a:r>
              <a:rPr lang="de-DE" sz="1400" dirty="0"/>
              <a:t>Sky &lt;-&gt;  </a:t>
            </a:r>
            <a:r>
              <a:rPr lang="de-DE" sz="1400" dirty="0" err="1"/>
              <a:t>Fasade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/>
              <a:t>horizontly</a:t>
            </a:r>
            <a:r>
              <a:rPr lang="de-DE" sz="1400" dirty="0"/>
              <a:t> 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/>
              <a:t>&lt;-&gt; </a:t>
            </a:r>
            <a:r>
              <a:rPr lang="de-DE" sz="1400" dirty="0" err="1"/>
              <a:t>Fasade</a:t>
            </a:r>
            <a:r>
              <a:rPr lang="de-DE" sz="1400" dirty="0"/>
              <a:t> -&gt; Normal </a:t>
            </a:r>
            <a:r>
              <a:rPr lang="de-DE" sz="1400" dirty="0" err="1"/>
              <a:t>turns</a:t>
            </a:r>
            <a:r>
              <a:rPr lang="de-DE" sz="1400" dirty="0"/>
              <a:t> 90</a:t>
            </a:r>
            <a:r>
              <a:rPr lang="de-DE" sz="1400" dirty="0" smtClean="0"/>
              <a:t>°     /     </a:t>
            </a:r>
            <a:r>
              <a:rPr lang="de-DE" sz="1400" dirty="0"/>
              <a:t>Sky &lt;-&gt; </a:t>
            </a:r>
            <a:r>
              <a:rPr lang="de-DE" sz="1400" dirty="0" err="1"/>
              <a:t>Ground</a:t>
            </a:r>
            <a:r>
              <a:rPr lang="de-DE" sz="1400" dirty="0"/>
              <a:t> -&gt; </a:t>
            </a:r>
            <a:r>
              <a:rPr lang="de-DE" sz="1400" dirty="0" err="1"/>
              <a:t>No</a:t>
            </a:r>
            <a:r>
              <a:rPr lang="de-DE" sz="1400" dirty="0"/>
              <a:t> normal </a:t>
            </a:r>
            <a:r>
              <a:rPr lang="de-DE" sz="1400" dirty="0" err="1"/>
              <a:t>pointing</a:t>
            </a:r>
            <a:r>
              <a:rPr lang="de-DE" sz="1400" dirty="0"/>
              <a:t> </a:t>
            </a:r>
            <a:r>
              <a:rPr lang="de-DE" sz="1400" dirty="0" err="1"/>
              <a:t>downwards</a:t>
            </a: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 </a:t>
            </a:r>
            <a:endParaRPr lang="de-DE" sz="1400" dirty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72" y="1637432"/>
            <a:ext cx="304800" cy="279400"/>
          </a:xfrm>
          <a:prstGeom prst="rect">
            <a:avLst/>
          </a:prstGeom>
        </p:spPr>
      </p:pic>
      <p:pic>
        <p:nvPicPr>
          <p:cNvPr id="3" name="Bild 2" descr="Screen Shot 2016-05-06 at 17.13.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1" y="1412776"/>
            <a:ext cx="4228991" cy="61606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067944" y="218511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Data Term</a:t>
            </a:r>
            <a:endParaRPr lang="de-DE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7524328" y="213285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Regularization</a:t>
            </a:r>
            <a:endParaRPr lang="de-DE" sz="1400" dirty="0" smtClean="0"/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5004048" y="1999770"/>
            <a:ext cx="913172" cy="21404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7524328" y="1999770"/>
            <a:ext cx="504057" cy="1615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004048" y="2112020"/>
            <a:ext cx="58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de-DE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413122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6375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400" dirty="0" smtClean="0"/>
              <a:t>Goal: Model          , </a:t>
            </a:r>
            <a:r>
              <a:rPr lang="de-DE" sz="1400" dirty="0" err="1" smtClean="0"/>
              <a:t>interpreted</a:t>
            </a:r>
            <a:r>
              <a:rPr lang="de-DE" sz="1400" dirty="0" smtClean="0"/>
              <a:t> </a:t>
            </a:r>
            <a:r>
              <a:rPr lang="de-DE" sz="1400" dirty="0" err="1"/>
              <a:t>as</a:t>
            </a:r>
            <a:r>
              <a:rPr lang="de-DE" sz="1400" dirty="0"/>
              <a:t> negative log-</a:t>
            </a:r>
            <a:r>
              <a:rPr lang="de-DE" sz="1400" dirty="0" err="1"/>
              <a:t>probabilities</a:t>
            </a:r>
            <a:r>
              <a:rPr lang="de-DE" sz="1400" dirty="0"/>
              <a:t> </a:t>
            </a:r>
            <a:endParaRPr lang="de-DE" sz="1400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dirty="0" smtClean="0"/>
              <a:t>           - </a:t>
            </a:r>
            <a:r>
              <a:rPr lang="de-DE" sz="1400" dirty="0" err="1" smtClean="0"/>
              <a:t>probability</a:t>
            </a:r>
            <a:r>
              <a:rPr lang="de-DE" sz="1400" dirty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i="1" dirty="0" smtClean="0"/>
              <a:t>i &lt;-&gt;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 smtClean="0"/>
              <a:t>given</a:t>
            </a:r>
            <a:r>
              <a:rPr lang="de-DE" sz="1400" dirty="0" smtClean="0"/>
              <a:t> normal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     -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between</a:t>
            </a:r>
            <a:r>
              <a:rPr lang="de-DE" sz="1400" dirty="0"/>
              <a:t> </a:t>
            </a:r>
            <a:r>
              <a:rPr lang="de-DE" sz="1400" dirty="0" err="1"/>
              <a:t>label</a:t>
            </a:r>
            <a:r>
              <a:rPr lang="de-DE" sz="1400" dirty="0"/>
              <a:t> </a:t>
            </a:r>
            <a:r>
              <a:rPr lang="de-DE" sz="1400" i="1" dirty="0"/>
              <a:t>i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/>
              <a:t>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/>
              <a:t>     </a:t>
            </a:r>
            <a:r>
              <a:rPr lang="de-DE" sz="1400" dirty="0" smtClean="0"/>
              <a:t>- </a:t>
            </a:r>
            <a:r>
              <a:rPr lang="de-DE" sz="1400" dirty="0" err="1" smtClean="0"/>
              <a:t>unit</a:t>
            </a:r>
            <a:r>
              <a:rPr lang="de-DE" sz="1400" dirty="0" err="1"/>
              <a:t>-length</a:t>
            </a:r>
            <a:r>
              <a:rPr lang="de-DE" sz="1400" dirty="0"/>
              <a:t> </a:t>
            </a:r>
            <a:r>
              <a:rPr lang="de-DE" sz="1400" dirty="0" err="1"/>
              <a:t>boundary</a:t>
            </a:r>
            <a:r>
              <a:rPr lang="de-DE" sz="1400" dirty="0"/>
              <a:t> normal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  <a:endParaRPr lang="de-DE" sz="1400" dirty="0" smtClean="0"/>
          </a:p>
          <a:p>
            <a:endParaRPr lang="de-DE" sz="1600" dirty="0" smtClean="0"/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Instead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moedling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direclty</a:t>
            </a:r>
            <a:r>
              <a:rPr lang="de-DE" sz="1400" dirty="0" smtClean="0"/>
              <a:t>, </a:t>
            </a:r>
            <a:r>
              <a:rPr lang="de-DE" sz="1400" dirty="0" err="1" smtClean="0"/>
              <a:t>we</a:t>
            </a:r>
            <a:r>
              <a:rPr lang="de-DE" sz="1400" dirty="0" smtClean="0"/>
              <a:t>  </a:t>
            </a:r>
            <a:r>
              <a:rPr lang="de-DE" sz="1400" dirty="0" err="1" smtClean="0"/>
              <a:t>use</a:t>
            </a:r>
            <a:r>
              <a:rPr lang="de-DE" sz="1400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Modeled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a Gibbs </a:t>
            </a:r>
            <a:r>
              <a:rPr lang="de-DE" sz="1400" dirty="0" err="1" smtClean="0"/>
              <a:t>probability</a:t>
            </a:r>
            <a:r>
              <a:rPr lang="de-DE" sz="1400" dirty="0" smtClean="0"/>
              <a:t> </a:t>
            </a:r>
            <a:r>
              <a:rPr lang="de-DE" sz="1400" dirty="0" err="1" smtClean="0"/>
              <a:t>measure</a:t>
            </a: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smtClean="0"/>
              <a:t>       </a:t>
            </a:r>
            <a:r>
              <a:rPr lang="de-DE" sz="1400" dirty="0" err="1" smtClean="0"/>
              <a:t>for</a:t>
            </a:r>
            <a:r>
              <a:rPr lang="de-DE" sz="1400" dirty="0" smtClean="0"/>
              <a:t> a pos. 1-homog.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respective</a:t>
            </a:r>
            <a:r>
              <a:rPr lang="de-DE" sz="1400" dirty="0" smtClean="0"/>
              <a:t> </a:t>
            </a:r>
            <a:r>
              <a:rPr lang="de-DE" sz="1400" dirty="0" err="1" smtClean="0"/>
              <a:t>partition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endParaRPr lang="de-DE" sz="1400" dirty="0"/>
          </a:p>
          <a:p>
            <a:pPr>
              <a:lnSpc>
                <a:spcPct val="80000"/>
              </a:lnSpc>
            </a:pP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err="1" smtClean="0"/>
              <a:t>Consequently</a:t>
            </a:r>
            <a:r>
              <a:rPr lang="de-DE" sz="1400" dirty="0" smtClean="0"/>
              <a:t> </a:t>
            </a:r>
            <a:endParaRPr lang="de-DE" sz="1600" b="1" dirty="0" smtClean="0"/>
          </a:p>
          <a:p>
            <a:pPr>
              <a:lnSpc>
                <a:spcPct val="70000"/>
              </a:lnSpc>
            </a:pPr>
            <a:endParaRPr lang="de-DE" sz="16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Train </a:t>
            </a:r>
            <a:r>
              <a:rPr lang="de-DE" sz="1400" b="1" dirty="0" err="1" smtClean="0"/>
              <a:t>over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data</a:t>
            </a:r>
            <a:r>
              <a:rPr lang="de-DE" sz="1400" b="1" dirty="0" smtClean="0"/>
              <a:t>:</a:t>
            </a:r>
          </a:p>
          <a:p>
            <a:pPr>
              <a:lnSpc>
                <a:spcPct val="140000"/>
              </a:lnSpc>
            </a:pP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But </a:t>
            </a:r>
            <a:r>
              <a:rPr lang="de-DE" sz="1400" b="1" dirty="0" err="1" smtClean="0"/>
              <a:t>how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/</a:t>
            </a:r>
            <a:r>
              <a:rPr lang="de-DE" sz="1400" b="1" dirty="0" err="1" smtClean="0"/>
              <a:t>train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convex</a:t>
            </a:r>
            <a:r>
              <a:rPr lang="de-DE" sz="1400" b="1" dirty="0" smtClean="0"/>
              <a:t> pos</a:t>
            </a:r>
            <a:r>
              <a:rPr lang="de-DE" sz="1400" b="1" dirty="0"/>
              <a:t>. 1-homog. </a:t>
            </a:r>
            <a:r>
              <a:rPr lang="de-DE" sz="1400" b="1" dirty="0" err="1" smtClean="0"/>
              <a:t>Function</a:t>
            </a:r>
            <a:r>
              <a:rPr lang="de-DE" sz="1400" b="1" dirty="0" smtClean="0"/>
              <a:t>         ?</a:t>
            </a:r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dirty="0" smtClean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781448"/>
            <a:ext cx="304800" cy="279400"/>
          </a:xfrm>
          <a:prstGeom prst="rect">
            <a:avLst/>
          </a:prstGeom>
        </p:spPr>
      </p:pic>
      <p:pic>
        <p:nvPicPr>
          <p:cNvPr id="10" name="Bild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2896"/>
            <a:ext cx="360040" cy="151595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" y="2708920"/>
            <a:ext cx="258192" cy="238331"/>
          </a:xfrm>
          <a:prstGeom prst="rect">
            <a:avLst/>
          </a:prstGeom>
        </p:spPr>
      </p:pic>
      <p:pic>
        <p:nvPicPr>
          <p:cNvPr id="14" name="Bild 1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62" y="3293616"/>
            <a:ext cx="226246" cy="207392"/>
          </a:xfrm>
          <a:prstGeom prst="rect">
            <a:avLst/>
          </a:prstGeom>
        </p:spPr>
      </p:pic>
      <p:pic>
        <p:nvPicPr>
          <p:cNvPr id="15" name="Bild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16" y="3284984"/>
            <a:ext cx="2264019" cy="207392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596370"/>
            <a:ext cx="2376264" cy="192670"/>
          </a:xfrm>
          <a:prstGeom prst="rect">
            <a:avLst/>
          </a:prstGeom>
        </p:spPr>
      </p:pic>
      <p:pic>
        <p:nvPicPr>
          <p:cNvPr id="26" name="Bild 25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97" y="3861048"/>
            <a:ext cx="271591" cy="232792"/>
          </a:xfrm>
          <a:prstGeom prst="rect">
            <a:avLst/>
          </a:prstGeom>
        </p:spPr>
      </p:pic>
      <p:pic>
        <p:nvPicPr>
          <p:cNvPr id="28" name="Bild 27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863052"/>
            <a:ext cx="2395488" cy="286028"/>
          </a:xfrm>
          <a:prstGeom prst="rect">
            <a:avLst/>
          </a:prstGeom>
        </p:spPr>
      </p:pic>
      <p:pic>
        <p:nvPicPr>
          <p:cNvPr id="30" name="Bild 29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365104"/>
            <a:ext cx="3600400" cy="252660"/>
          </a:xfrm>
          <a:prstGeom prst="rect">
            <a:avLst/>
          </a:prstGeom>
        </p:spPr>
      </p:pic>
      <p:pic>
        <p:nvPicPr>
          <p:cNvPr id="31" name="Bild 30" descr="Screen Shot 2016-05-03 at 13.39.37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797152"/>
            <a:ext cx="6668556" cy="1080120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6300192" y="5805264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section</a:t>
            </a:r>
            <a:r>
              <a:rPr lang="de-DE" sz="1200" dirty="0" smtClean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smtClean="0"/>
              <a:t>3D </a:t>
            </a:r>
            <a:r>
              <a:rPr lang="de-DE" sz="1200" dirty="0" err="1" smtClean="0"/>
              <a:t>cadastral</a:t>
            </a:r>
            <a:r>
              <a:rPr lang="de-DE" sz="1200" dirty="0" smtClean="0"/>
              <a:t> </a:t>
            </a:r>
            <a:r>
              <a:rPr lang="de-DE" sz="1200" dirty="0" err="1"/>
              <a:t>city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</a:p>
        </p:txBody>
      </p:sp>
      <p:pic>
        <p:nvPicPr>
          <p:cNvPr id="9" name="Bild 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5" y="2132856"/>
            <a:ext cx="504383" cy="232792"/>
          </a:xfrm>
          <a:prstGeom prst="rect">
            <a:avLst/>
          </a:prstGeom>
        </p:spPr>
      </p:pic>
      <p:pic>
        <p:nvPicPr>
          <p:cNvPr id="17" name="Bild 16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2" y="5957912"/>
            <a:ext cx="355600" cy="279400"/>
          </a:xfrm>
          <a:prstGeom prst="rect">
            <a:avLst/>
          </a:prstGeom>
        </p:spPr>
      </p:pic>
      <p:pic>
        <p:nvPicPr>
          <p:cNvPr id="20" name="Bild 19" descr="Screen Shot 2016-05-06 at 17.13.39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56756"/>
            <a:ext cx="4228991" cy="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34267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514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50000"/>
              </a:lnSpc>
            </a:pPr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600" b="1" dirty="0" smtClean="0"/>
              <a:t>Goal: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good</a:t>
            </a:r>
            <a:endParaRPr lang="de-DE" sz="1400" i="1" dirty="0" smtClean="0"/>
          </a:p>
          <a:p>
            <a:pPr>
              <a:lnSpc>
                <a:spcPct val="150000"/>
              </a:lnSpc>
            </a:pPr>
            <a:r>
              <a:rPr lang="de-DE" sz="1400" dirty="0" err="1" smtClean="0"/>
              <a:t>What</a:t>
            </a:r>
            <a:r>
              <a:rPr lang="de-DE" sz="1400" dirty="0" smtClean="0"/>
              <a:t> </a:t>
            </a:r>
            <a:r>
              <a:rPr lang="de-DE" sz="1400" dirty="0" err="1" smtClean="0"/>
              <a:t>does</a:t>
            </a:r>
            <a:r>
              <a:rPr lang="de-DE" sz="1400" dirty="0" smtClean="0"/>
              <a:t>          stand </a:t>
            </a:r>
            <a:r>
              <a:rPr lang="de-DE" sz="1400" dirty="0" err="1" smtClean="0"/>
              <a:t>for</a:t>
            </a:r>
            <a:r>
              <a:rPr lang="de-DE" sz="1400" dirty="0" smtClean="0"/>
              <a:t>?</a:t>
            </a:r>
          </a:p>
          <a:p>
            <a:pPr>
              <a:lnSpc>
                <a:spcPct val="150000"/>
              </a:lnSpc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In </a:t>
            </a:r>
            <a:r>
              <a:rPr lang="de-DE" sz="1400" dirty="0" err="1" smtClean="0"/>
              <a:t>general</a:t>
            </a:r>
            <a:r>
              <a:rPr lang="de-DE" sz="1400" dirty="0" smtClean="0"/>
              <a:t>, </a:t>
            </a:r>
            <a:r>
              <a:rPr lang="de-DE" sz="1400" dirty="0" err="1" smtClean="0"/>
              <a:t>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All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directions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penelized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same -&gt; </a:t>
            </a:r>
            <a:r>
              <a:rPr lang="de-DE" sz="1400" dirty="0" err="1" smtClean="0"/>
              <a:t>sphere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More </a:t>
            </a:r>
            <a:r>
              <a:rPr lang="de-DE" sz="1400" dirty="0" err="1" smtClean="0"/>
              <a:t>elaborate</a:t>
            </a:r>
            <a:r>
              <a:rPr lang="de-DE" sz="1400" dirty="0" smtClean="0"/>
              <a:t>, </a:t>
            </a:r>
            <a:r>
              <a:rPr lang="de-DE" sz="1400" dirty="0" err="1" smtClean="0"/>
              <a:t>anisotropic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</a:t>
            </a:r>
            <a:r>
              <a:rPr lang="de-DE" sz="1400" dirty="0" err="1" smtClean="0"/>
              <a:t>distinguishing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Normals -&gt; e.g. </a:t>
            </a:r>
            <a:r>
              <a:rPr lang="de-DE" sz="1400" dirty="0" err="1" smtClean="0"/>
              <a:t>elipse</a:t>
            </a: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approach</a:t>
            </a:r>
            <a:r>
              <a:rPr lang="de-DE" sz="1400" dirty="0" smtClean="0"/>
              <a:t>: Wulf Space -&gt; </a:t>
            </a:r>
            <a:r>
              <a:rPr lang="de-DE" sz="1400" dirty="0" err="1" smtClean="0"/>
              <a:t>Convex</a:t>
            </a:r>
            <a:r>
              <a:rPr lang="de-DE" sz="1400" dirty="0" smtClean="0"/>
              <a:t> </a:t>
            </a:r>
            <a:r>
              <a:rPr lang="de-DE" sz="1400" dirty="0" err="1" smtClean="0"/>
              <a:t>shape</a:t>
            </a:r>
            <a:r>
              <a:rPr lang="de-DE" sz="1400" dirty="0" smtClean="0"/>
              <a:t> </a:t>
            </a:r>
            <a:r>
              <a:rPr lang="de-DE" sz="1400" dirty="0" err="1" smtClean="0"/>
              <a:t>trained</a:t>
            </a:r>
            <a:r>
              <a:rPr lang="de-DE" sz="1400" dirty="0" smtClean="0"/>
              <a:t> on </a:t>
            </a:r>
            <a:r>
              <a:rPr lang="de-DE" sz="1400" dirty="0" err="1" smtClean="0"/>
              <a:t>data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>
              <a:lnSpc>
                <a:spcPct val="120000"/>
              </a:lnSpc>
            </a:pPr>
            <a:r>
              <a:rPr lang="de-DE" sz="1400" dirty="0" smtClean="0"/>
              <a:t>        </a:t>
            </a:r>
            <a:r>
              <a:rPr lang="de-DE" sz="1400" dirty="0" err="1"/>
              <a:t>p</a:t>
            </a:r>
            <a:r>
              <a:rPr lang="de-DE" sz="1400" dirty="0" err="1" smtClean="0"/>
              <a:t>enalizes</a:t>
            </a:r>
            <a:r>
              <a:rPr lang="de-DE" sz="1400" dirty="0" smtClean="0"/>
              <a:t> </a:t>
            </a:r>
            <a:r>
              <a:rPr lang="de-DE" sz="1400" dirty="0" err="1" smtClean="0"/>
              <a:t>Energy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normal </a:t>
            </a:r>
            <a:r>
              <a:rPr lang="de-DE" sz="1400" dirty="0" err="1" smtClean="0"/>
              <a:t>direction</a:t>
            </a:r>
            <a:r>
              <a:rPr lang="de-DE" sz="1400" dirty="0" smtClean="0"/>
              <a:t>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value</a:t>
            </a:r>
            <a:r>
              <a:rPr lang="de-DE" sz="1400" dirty="0" smtClean="0"/>
              <a:t>          : </a:t>
            </a:r>
            <a:r>
              <a:rPr lang="de-DE" sz="1400" dirty="0" err="1" smtClean="0"/>
              <a:t>length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blue</a:t>
            </a:r>
            <a:r>
              <a:rPr lang="de-DE" sz="1400" dirty="0" smtClean="0"/>
              <a:t> </a:t>
            </a:r>
            <a:r>
              <a:rPr lang="de-DE" sz="1400" dirty="0" err="1" smtClean="0"/>
              <a:t>line</a:t>
            </a:r>
            <a:r>
              <a:rPr lang="de-DE" sz="1400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</p:txBody>
      </p:sp>
      <p:pic>
        <p:nvPicPr>
          <p:cNvPr id="19" name="Bild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09440"/>
            <a:ext cx="355600" cy="279400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355600" cy="279400"/>
          </a:xfrm>
          <a:prstGeom prst="rect">
            <a:avLst/>
          </a:prstGeom>
        </p:spPr>
      </p:pic>
      <p:pic>
        <p:nvPicPr>
          <p:cNvPr id="8" name="Bild 7" descr="Screen Shot 2016-05-07 at 08.27.1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2" y="3446351"/>
            <a:ext cx="4761186" cy="2142889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38" y="5733256"/>
            <a:ext cx="395930" cy="20739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55576" y="3645024"/>
            <a:ext cx="3087686" cy="2332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Red</a:t>
            </a:r>
            <a:r>
              <a:rPr lang="de-DE" sz="1400" dirty="0"/>
              <a:t> Line &lt;</a:t>
            </a:r>
            <a:r>
              <a:rPr lang="de-DE" sz="1400" dirty="0" smtClean="0"/>
              <a:t>-</a:t>
            </a:r>
            <a:r>
              <a:rPr lang="de-DE" sz="1400" dirty="0"/>
              <a:t>&gt; Wulf Space </a:t>
            </a:r>
            <a:endParaRPr lang="de-DE" sz="1400" dirty="0" smtClean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1</a:t>
            </a:r>
            <a:r>
              <a:rPr lang="de-DE" sz="1400" dirty="0"/>
              <a:t>. Line </a:t>
            </a:r>
            <a:r>
              <a:rPr lang="de-DE" sz="1400" dirty="0" smtClean="0"/>
              <a:t>Shape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favors</a:t>
            </a:r>
            <a:r>
              <a:rPr lang="de-DE" sz="1400" dirty="0" smtClean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orthogonal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given</a:t>
            </a:r>
            <a:r>
              <a:rPr lang="de-DE" sz="1400" dirty="0"/>
              <a:t> </a:t>
            </a:r>
            <a:r>
              <a:rPr lang="de-DE" sz="1400" dirty="0" err="1" smtClean="0"/>
              <a:t>direction</a:t>
            </a:r>
            <a:endParaRPr lang="de-DE" sz="1400" dirty="0" smtClean="0"/>
          </a:p>
          <a:p>
            <a:endParaRPr lang="de-DE" sz="1400" dirty="0"/>
          </a:p>
          <a:p>
            <a:pPr marL="285750" indent="-285750">
              <a:buFont typeface="Arial"/>
              <a:buChar char="•"/>
            </a:pPr>
            <a:r>
              <a:rPr lang="de-DE" sz="1400" dirty="0" smtClean="0"/>
              <a:t>2. </a:t>
            </a:r>
            <a:r>
              <a:rPr lang="de-DE" sz="1400" dirty="0"/>
              <a:t>Half-</a:t>
            </a:r>
            <a:r>
              <a:rPr lang="de-DE" sz="1400" dirty="0" err="1"/>
              <a:t>sphere</a:t>
            </a:r>
            <a:r>
              <a:rPr lang="de-DE" sz="1400" dirty="0"/>
              <a:t> plus </a:t>
            </a:r>
            <a:r>
              <a:rPr lang="de-DE" sz="1400" dirty="0" err="1"/>
              <a:t>spherical</a:t>
            </a:r>
            <a:r>
              <a:rPr lang="de-DE" sz="1400" dirty="0"/>
              <a:t> </a:t>
            </a:r>
            <a:r>
              <a:rPr lang="de-DE" sz="1400" dirty="0" err="1"/>
              <a:t>cap</a:t>
            </a:r>
            <a:r>
              <a:rPr lang="de-DE" sz="1400" dirty="0"/>
              <a:t>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/>
              <a:t>favors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</a:t>
            </a:r>
            <a:r>
              <a:rPr lang="de-DE" sz="1400" dirty="0" smtClean="0"/>
              <a:t>in </a:t>
            </a:r>
            <a:r>
              <a:rPr lang="de-DE" sz="1400" dirty="0" err="1"/>
              <a:t>alignment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 smtClean="0"/>
              <a:t>specific</a:t>
            </a:r>
            <a:r>
              <a:rPr lang="de-DE" sz="1400" dirty="0" smtClean="0"/>
              <a:t> </a:t>
            </a:r>
            <a:r>
              <a:rPr lang="de-DE" sz="1400" dirty="0" err="1"/>
              <a:t>direction</a:t>
            </a:r>
            <a:r>
              <a:rPr lang="de-DE" sz="1400" dirty="0"/>
              <a:t> </a:t>
            </a:r>
          </a:p>
          <a:p>
            <a:endParaRPr lang="de-DE" sz="1400" dirty="0" smtClean="0"/>
          </a:p>
          <a:p>
            <a:endParaRPr lang="de-DE" sz="1400" dirty="0"/>
          </a:p>
        </p:txBody>
      </p:sp>
      <p:pic>
        <p:nvPicPr>
          <p:cNvPr id="26" name="Bild 25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0" y="5669880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99929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3"/>
            <a:ext cx="8496300" cy="972000"/>
          </a:xfrm>
        </p:spPr>
        <p:txBody>
          <a:bodyPr/>
          <a:lstStyle/>
          <a:p>
            <a:pPr lvl="0"/>
            <a:r>
              <a:rPr lang="de-DE" dirty="0"/>
              <a:t>Experiments &amp; </a:t>
            </a:r>
            <a:r>
              <a:rPr lang="de-DE" dirty="0" err="1"/>
              <a:t>Conclusion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6296" y="1187460"/>
            <a:ext cx="86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more</a:t>
            </a:r>
            <a:r>
              <a:rPr lang="de-DE" sz="1600" dirty="0" smtClean="0"/>
              <a:t> </a:t>
            </a:r>
            <a:r>
              <a:rPr lang="de-DE" sz="1600" dirty="0" err="1" smtClean="0"/>
              <a:t>accurate</a:t>
            </a:r>
            <a:r>
              <a:rPr lang="de-DE" sz="1600" dirty="0" smtClean="0"/>
              <a:t> </a:t>
            </a:r>
            <a:r>
              <a:rPr lang="de-DE" sz="1600" dirty="0" err="1" smtClean="0"/>
              <a:t>geometry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image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/>
              <a:t> </a:t>
            </a:r>
            <a:r>
              <a:rPr lang="de-DE" sz="1600" dirty="0" err="1" smtClean="0"/>
              <a:t>improved</a:t>
            </a:r>
            <a:r>
              <a:rPr lang="de-DE" sz="1600" dirty="0" smtClean="0"/>
              <a:t> (</a:t>
            </a:r>
            <a:r>
              <a:rPr lang="de-DE" sz="1600" dirty="0" err="1" smtClean="0"/>
              <a:t>Col</a:t>
            </a:r>
            <a:r>
              <a:rPr lang="de-DE" sz="1600" dirty="0" smtClean="0"/>
              <a:t>. 4)</a:t>
            </a:r>
            <a:endParaRPr lang="de-DE" sz="1600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6612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Image </a:t>
            </a:r>
            <a:r>
              <a:rPr lang="de-DE" sz="1400" dirty="0" err="1" smtClean="0"/>
              <a:t>Labeling</a:t>
            </a:r>
            <a:r>
              <a:rPr lang="de-DE" sz="1400" dirty="0" smtClean="0"/>
              <a:t> </a:t>
            </a:r>
            <a:r>
              <a:rPr lang="de-DE" sz="1400" dirty="0" err="1" smtClean="0"/>
              <a:t>confuses</a:t>
            </a:r>
            <a:r>
              <a:rPr lang="de-DE" sz="1400" dirty="0" smtClean="0"/>
              <a:t>:</a:t>
            </a:r>
          </a:p>
          <a:p>
            <a:r>
              <a:rPr lang="de-DE" sz="1400" dirty="0" err="1" smtClean="0"/>
              <a:t>Ground</a:t>
            </a:r>
            <a:r>
              <a:rPr lang="de-DE" sz="1400" dirty="0" smtClean="0"/>
              <a:t>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clutter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5796136" y="55700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TV-</a:t>
            </a:r>
            <a:r>
              <a:rPr lang="de-DE" sz="1400" dirty="0" err="1" smtClean="0"/>
              <a:t>Flux</a:t>
            </a:r>
            <a:r>
              <a:rPr lang="de-DE" sz="1400" dirty="0" smtClean="0"/>
              <a:t> (</a:t>
            </a:r>
            <a:r>
              <a:rPr lang="de-DE" sz="1400" dirty="0" err="1" smtClean="0"/>
              <a:t>standard</a:t>
            </a:r>
            <a:r>
              <a:rPr lang="de-DE" sz="1400" dirty="0" smtClean="0"/>
              <a:t>): </a:t>
            </a:r>
            <a:r>
              <a:rPr lang="de-DE" sz="1400" dirty="0" err="1" smtClean="0"/>
              <a:t>Misses</a:t>
            </a:r>
            <a:r>
              <a:rPr lang="de-DE" sz="1400" dirty="0" smtClean="0"/>
              <a:t> </a:t>
            </a: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 err="1" smtClean="0"/>
              <a:t>fully</a:t>
            </a:r>
            <a:r>
              <a:rPr lang="de-DE" sz="1400" dirty="0" smtClean="0"/>
              <a:t>,</a:t>
            </a:r>
            <a:endParaRPr lang="de-DE" sz="1400" dirty="0"/>
          </a:p>
          <a:p>
            <a:r>
              <a:rPr lang="de-DE" sz="1400" dirty="0" err="1" smtClean="0"/>
              <a:t>Particially</a:t>
            </a:r>
            <a:r>
              <a:rPr lang="de-DE" sz="1400" dirty="0" smtClean="0"/>
              <a:t> </a:t>
            </a:r>
            <a:r>
              <a:rPr lang="de-DE" sz="1400" dirty="0" err="1" smtClean="0"/>
              <a:t>facadas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roof</a:t>
            </a:r>
            <a:r>
              <a:rPr lang="de-DE" sz="1400" dirty="0" smtClean="0"/>
              <a:t> </a:t>
            </a:r>
            <a:r>
              <a:rPr lang="de-DE" sz="1400" dirty="0" err="1" smtClean="0"/>
              <a:t>structure</a:t>
            </a:r>
            <a:endParaRPr lang="de-DE" sz="1400" dirty="0"/>
          </a:p>
        </p:txBody>
      </p:sp>
      <p:cxnSp>
        <p:nvCxnSpPr>
          <p:cNvPr id="20" name="Gerade Verbindung 19"/>
          <p:cNvCxnSpPr>
            <a:stCxn id="15" idx="0"/>
          </p:cNvCxnSpPr>
          <p:nvPr/>
        </p:nvCxnSpPr>
        <p:spPr>
          <a:xfrm flipH="1" flipV="1">
            <a:off x="7380312" y="5272038"/>
            <a:ext cx="108012" cy="2980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259632" y="5157192"/>
            <a:ext cx="155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Image &amp; </a:t>
            </a:r>
            <a:r>
              <a:rPr lang="de-DE" sz="1200" dirty="0" err="1" smtClean="0"/>
              <a:t>Depth</a:t>
            </a:r>
            <a:r>
              <a:rPr lang="de-DE" sz="1200" dirty="0" smtClean="0"/>
              <a:t> </a:t>
            </a:r>
            <a:r>
              <a:rPr lang="de-DE" sz="1200" dirty="0" err="1" smtClean="0"/>
              <a:t>map</a:t>
            </a:r>
            <a:endParaRPr lang="de-DE" sz="1200" dirty="0"/>
          </a:p>
        </p:txBody>
      </p:sp>
      <p:pic>
        <p:nvPicPr>
          <p:cNvPr id="24" name="Bild 23" descr="Screen Shot 2016-05-01 at 17.5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4" y="1628800"/>
            <a:ext cx="6504949" cy="3600400"/>
          </a:xfrm>
          <a:prstGeom prst="rect">
            <a:avLst/>
          </a:prstGeom>
        </p:spPr>
      </p:pic>
      <p:cxnSp>
        <p:nvCxnSpPr>
          <p:cNvPr id="27" name="Gerade Verbindung 26"/>
          <p:cNvCxnSpPr/>
          <p:nvPr/>
        </p:nvCxnSpPr>
        <p:spPr>
          <a:xfrm flipV="1">
            <a:off x="2339752" y="5272038"/>
            <a:ext cx="1872208" cy="46121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</p:spTree>
    <p:extLst>
      <p:ext uri="{BB962C8B-B14F-4D97-AF65-F5344CB8AC3E}">
        <p14:creationId xmlns:p14="http://schemas.microsoft.com/office/powerpoint/2010/main" val="210517551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2"/>
            <a:ext cx="8496300" cy="3391541"/>
          </a:xfrm>
        </p:spPr>
        <p:txBody>
          <a:bodyPr/>
          <a:lstStyle/>
          <a:p>
            <a:pPr algn="ctr"/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en-GB" dirty="0"/>
          </a:p>
        </p:txBody>
      </p:sp>
      <p:sp>
        <p:nvSpPr>
          <p:cNvPr id="17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460728"/>
      </p:ext>
    </p:extLst>
  </p:cSld>
  <p:clrMapOvr>
    <a:masterClrMapping/>
  </p:clrMapOvr>
  <p:transition xmlns:p14="http://schemas.microsoft.com/office/powerpoint/2010/main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ANNESOSWALD@C02MM7RBFGYT3PP7" val="59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Z^{ij} \stackrel{def}{=} \int _{n \in \mathbb{S}^2} exp(-\psi^{ij}(n^{ij}_s)) dn  template TPT1  env TPENV1  fore 0  back 16777215  eqnno 11"/>
  <p:tag name="FILENAME" val="TP_tmp"/>
  <p:tag name="ORIGWIDTH" val="134"/>
  <p:tag name="PICTUREFILESIZE" val="1216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= \psi^{ij}(n) + log Z^{ij} - logP(i \leftrightarrow j)  template TPT1  env TPENV1  fore 0  back 16777215  eqnno 12"/>
  <p:tag name="FILENAME" val="TP_tmp"/>
  <p:tag name="ORIGWIDTH" val="171"/>
  <p:tag name="PICTUREFILESIZE" val="113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 template TPT1  env TPENV1  fore 0  back 16777215  eqnno 1"/>
  <p:tag name="FILENAME" val="TP_tmp"/>
  <p:tag name="ORIGWIDTH" val="26"/>
  <p:tag name="PICTUREFILESIZE" val="316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(n)  template TPT1  env TPENV1  fore 0  back 16777215  eqnno 3"/>
  <p:tag name="FILENAME" val="TP_tmp"/>
  <p:tag name="ORIGWIDTH" val="21"/>
  <p:tag name="PICTUREFILESIZE" val="249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_{i \leftrightarrow j}  template TPT1  env TPENV1  fore 0  back 16777215  eqnno 4"/>
  <p:tag name="FILENAME" val="TP_tmp"/>
  <p:tag name="ORIGWIDTH" val="19"/>
  <p:tag name="PICTUREFILESIZE" val="18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n^{ij}_s  template TPT1  env TPENV1  fore 0  back 16777215  eqnno 5"/>
  <p:tag name="FILENAME" val="TP_tmp"/>
  <p:tag name="ORIGWIDTH" val="13"/>
  <p:tag name="PICTUREFILESIZE" val="20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) =  P(n^{ij}_s| s_{i \leftrightarrow j})P(i \leftrightarrow j)  template TPT1  env TPENV1  fore 0  back 16777215  eqnno 6"/>
  <p:tag name="FILENAME" val="TP_tmp"/>
  <p:tag name="ORIGWIDTH" val="131"/>
  <p:tag name="PICTUREFILESIZE" val="92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| s_{i \leftrightarrow j}) = exp(- \psi^{ij}(n^{ij}_s))/Z^{ij}  template TPT1  env TPENV1  fore 0  back 16777215  eqnno 7"/>
  <p:tag name="FILENAME" val="TP_tmp"/>
  <p:tag name="ORIGWIDTH" val="148"/>
  <p:tag name="PICTUREFILESIZE" val="111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_s  template TPT1  env TPENV1  fore 0  back 16777215  eqnno 10"/>
  <p:tag name="FILENAME" val="TP_tmp"/>
  <p:tag name="ORIGWIDTH" val="14"/>
  <p:tag name="PICTUREFILESIZE" val="2203"/>
</p:tagLst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0</TotalTime>
  <Words>573</Words>
  <Application>Microsoft Macintosh PowerPoint</Application>
  <PresentationFormat>Bildschirmpräsentation (4:3)</PresentationFormat>
  <Paragraphs>126</Paragraphs>
  <Slides>6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9</vt:i4>
      </vt:variant>
      <vt:variant>
        <vt:lpstr>Folientitel</vt:lpstr>
      </vt:variant>
      <vt:variant>
        <vt:i4>6</vt:i4>
      </vt:variant>
    </vt:vector>
  </HeadingPairs>
  <TitlesOfParts>
    <vt:vector size="15" baseType="lpstr"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Joint 3D Scene Reconstruction and Class Segmentation </vt:lpstr>
      <vt:lpstr>Method: Training the Priors </vt:lpstr>
      <vt:lpstr>Method: Training the Priors </vt:lpstr>
      <vt:lpstr>Method: Training the Priors </vt:lpstr>
      <vt:lpstr>Experiments &amp; Conclusion </vt:lpstr>
      <vt:lpstr>      Thank you!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Johannes</cp:lastModifiedBy>
  <cp:revision>106</cp:revision>
  <cp:lastPrinted>2013-06-08T11:22:51Z</cp:lastPrinted>
  <dcterms:created xsi:type="dcterms:W3CDTF">2016-03-14T07:21:16Z</dcterms:created>
  <dcterms:modified xsi:type="dcterms:W3CDTF">2016-05-07T06:56:43Z</dcterms:modified>
</cp:coreProperties>
</file>